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itle" id="{53C1C801-8980-424F-A48C-124B08F9CCB2}">
          <p14:sldIdLst>
            <p14:sldId id="256"/>
          </p14:sldIdLst>
        </p14:section>
        <p14:section name="Definition" id="{1E43F6D3-9578-4B74-8BDB-E9E420712945}">
          <p14:sldIdLst>
            <p14:sldId id="257"/>
          </p14:sldIdLst>
        </p14:section>
        <p14:section name="Statistics from Turkey" id="{AB97C287-DDEF-4EA9-806B-EE79B21DA6F0}">
          <p14:sldIdLst>
            <p14:sldId id="258"/>
          </p14:sldIdLst>
        </p14:section>
        <p14:section name="Major Crashes" id="{5415003E-ECA1-49CA-B294-A2E685C54DD6}">
          <p14:sldIdLst>
            <p14:sldId id="259"/>
          </p14:sldIdLst>
        </p14:section>
        <p14:section name="Stock Price Variables" id="{CF3F6872-707E-461F-AA21-E7DA0D35F55C}">
          <p14:sldIdLst>
            <p14:sldId id="260"/>
            <p14:sldId id="261"/>
          </p14:sldIdLst>
        </p14:section>
        <p14:section name="So what to do?" id="{BDC4D9C9-076B-4237-A2B5-AC3CDC4FF638}">
          <p14:sldIdLst>
            <p14:sldId id="26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73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87B5221-B58C-42C0-B2E1-9374A57F348B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873D7F8-E1C6-4DE3-BF22-2B69E5ED6317}">
      <dgm:prSet phldrT="[Text]"/>
      <dgm:spPr/>
      <dgm:t>
        <a:bodyPr/>
        <a:lstStyle/>
        <a:p>
          <a:r>
            <a:rPr lang="tr-TR" dirty="0" smtClean="0"/>
            <a:t>Black Thursday (1929)</a:t>
          </a:r>
          <a:endParaRPr lang="en-US" dirty="0"/>
        </a:p>
      </dgm:t>
    </dgm:pt>
    <dgm:pt modelId="{C2C23A22-C176-4312-BBB8-37A91D035BF8}" type="parTrans" cxnId="{F5C79D82-FE84-49B4-9FD6-D67A4855C565}">
      <dgm:prSet/>
      <dgm:spPr/>
      <dgm:t>
        <a:bodyPr/>
        <a:lstStyle/>
        <a:p>
          <a:endParaRPr lang="en-US"/>
        </a:p>
      </dgm:t>
    </dgm:pt>
    <dgm:pt modelId="{52CC1579-1CDC-4F5F-9D47-189E42F46FDF}" type="sibTrans" cxnId="{F5C79D82-FE84-49B4-9FD6-D67A4855C565}">
      <dgm:prSet/>
      <dgm:spPr/>
      <dgm:t>
        <a:bodyPr/>
        <a:lstStyle/>
        <a:p>
          <a:endParaRPr lang="en-US"/>
        </a:p>
      </dgm:t>
    </dgm:pt>
    <dgm:pt modelId="{61969C98-86F0-44DB-8DA9-629D9DDB6547}">
      <dgm:prSet phldrT="[Text]"/>
      <dgm:spPr/>
      <dgm:t>
        <a:bodyPr/>
        <a:lstStyle/>
        <a:p>
          <a:r>
            <a:rPr lang="tr-TR" dirty="0" smtClean="0"/>
            <a:t>Black Monday (1987)</a:t>
          </a:r>
          <a:endParaRPr lang="en-US" dirty="0"/>
        </a:p>
      </dgm:t>
    </dgm:pt>
    <dgm:pt modelId="{55CAC704-04C8-47BA-B606-079EA15AC08C}" type="parTrans" cxnId="{7EB90408-E4DE-49F2-8399-A02403EEE41D}">
      <dgm:prSet/>
      <dgm:spPr/>
      <dgm:t>
        <a:bodyPr/>
        <a:lstStyle/>
        <a:p>
          <a:endParaRPr lang="en-US"/>
        </a:p>
      </dgm:t>
    </dgm:pt>
    <dgm:pt modelId="{8E84C5D8-75C4-4C3C-B616-304081BFD299}" type="sibTrans" cxnId="{7EB90408-E4DE-49F2-8399-A02403EEE41D}">
      <dgm:prSet/>
      <dgm:spPr/>
      <dgm:t>
        <a:bodyPr/>
        <a:lstStyle/>
        <a:p>
          <a:endParaRPr lang="en-US"/>
        </a:p>
      </dgm:t>
    </dgm:pt>
    <dgm:pt modelId="{25C186C6-92EF-4557-B03D-789CF3EE91DC}">
      <dgm:prSet phldrT="[Text]"/>
      <dgm:spPr/>
      <dgm:t>
        <a:bodyPr/>
        <a:lstStyle/>
        <a:p>
          <a:r>
            <a:rPr lang="tr-TR" dirty="0" smtClean="0"/>
            <a:t>Great Recession (2007 – 2009)</a:t>
          </a:r>
          <a:endParaRPr lang="en-US" dirty="0"/>
        </a:p>
      </dgm:t>
    </dgm:pt>
    <dgm:pt modelId="{2FE05042-DAB5-4BF2-A1F6-A9D935698561}" type="parTrans" cxnId="{60913D60-D88E-400E-8E8C-872A1B8C8E14}">
      <dgm:prSet/>
      <dgm:spPr/>
      <dgm:t>
        <a:bodyPr/>
        <a:lstStyle/>
        <a:p>
          <a:endParaRPr lang="en-US"/>
        </a:p>
      </dgm:t>
    </dgm:pt>
    <dgm:pt modelId="{7E1CD768-D819-4E31-B857-FCEE63172459}" type="sibTrans" cxnId="{60913D60-D88E-400E-8E8C-872A1B8C8E14}">
      <dgm:prSet/>
      <dgm:spPr/>
      <dgm:t>
        <a:bodyPr/>
        <a:lstStyle/>
        <a:p>
          <a:endParaRPr lang="en-US"/>
        </a:p>
      </dgm:t>
    </dgm:pt>
    <dgm:pt modelId="{A7028824-81EC-4729-BC20-40AF5AB415EA}">
      <dgm:prSet phldrT="[Text]"/>
      <dgm:spPr/>
      <dgm:t>
        <a:bodyPr/>
        <a:lstStyle/>
        <a:p>
          <a:r>
            <a:rPr lang="tr-TR" dirty="0" smtClean="0"/>
            <a:t>COVID-19 Outbreak (2020)</a:t>
          </a:r>
          <a:endParaRPr lang="en-US" dirty="0"/>
        </a:p>
      </dgm:t>
    </dgm:pt>
    <dgm:pt modelId="{C84E43BA-3B5C-4407-996B-BE205A51C464}" type="parTrans" cxnId="{D3238EF6-A15D-471D-89C6-230CF7F88452}">
      <dgm:prSet/>
      <dgm:spPr/>
      <dgm:t>
        <a:bodyPr/>
        <a:lstStyle/>
        <a:p>
          <a:endParaRPr lang="en-US"/>
        </a:p>
      </dgm:t>
    </dgm:pt>
    <dgm:pt modelId="{82B6D9D1-C6E4-4E97-A6E5-AA1A7C0F0416}" type="sibTrans" cxnId="{D3238EF6-A15D-471D-89C6-230CF7F88452}">
      <dgm:prSet/>
      <dgm:spPr/>
      <dgm:t>
        <a:bodyPr/>
        <a:lstStyle/>
        <a:p>
          <a:endParaRPr lang="en-US"/>
        </a:p>
      </dgm:t>
    </dgm:pt>
    <dgm:pt modelId="{3540AC53-EA11-455B-8D52-0F32944BE078}" type="pres">
      <dgm:prSet presAssocID="{C87B5221-B58C-42C0-B2E1-9374A57F348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C590E3E-7916-4726-9146-AA6AB078B522}" type="pres">
      <dgm:prSet presAssocID="{4873D7F8-E1C6-4DE3-BF22-2B69E5ED6317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76EBD9-7419-41DE-A5B3-681A4E0CF354}" type="pres">
      <dgm:prSet presAssocID="{52CC1579-1CDC-4F5F-9D47-189E42F46FDF}" presName="sibTrans" presStyleCnt="0"/>
      <dgm:spPr/>
    </dgm:pt>
    <dgm:pt modelId="{49BC4C03-49DB-4B6B-AD5E-809C56D464C4}" type="pres">
      <dgm:prSet presAssocID="{61969C98-86F0-44DB-8DA9-629D9DDB6547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7272EB-D325-42EC-93DE-3EF2595E1832}" type="pres">
      <dgm:prSet presAssocID="{8E84C5D8-75C4-4C3C-B616-304081BFD299}" presName="sibTrans" presStyleCnt="0"/>
      <dgm:spPr/>
    </dgm:pt>
    <dgm:pt modelId="{B9377189-3B21-4460-BAED-03D2A9B85A1A}" type="pres">
      <dgm:prSet presAssocID="{25C186C6-92EF-4557-B03D-789CF3EE91DC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7419D1-D56D-4C5A-A069-4CCAD8362A9B}" type="pres">
      <dgm:prSet presAssocID="{7E1CD768-D819-4E31-B857-FCEE63172459}" presName="sibTrans" presStyleCnt="0"/>
      <dgm:spPr/>
    </dgm:pt>
    <dgm:pt modelId="{1C9562B2-0BAD-40F6-973C-DCFFE6D8D9EB}" type="pres">
      <dgm:prSet presAssocID="{A7028824-81EC-4729-BC20-40AF5AB415EA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0913D60-D88E-400E-8E8C-872A1B8C8E14}" srcId="{C87B5221-B58C-42C0-B2E1-9374A57F348B}" destId="{25C186C6-92EF-4557-B03D-789CF3EE91DC}" srcOrd="2" destOrd="0" parTransId="{2FE05042-DAB5-4BF2-A1F6-A9D935698561}" sibTransId="{7E1CD768-D819-4E31-B857-FCEE63172459}"/>
    <dgm:cxn modelId="{A97DE617-73CB-4B05-B112-92C4C593FE49}" type="presOf" srcId="{61969C98-86F0-44DB-8DA9-629D9DDB6547}" destId="{49BC4C03-49DB-4B6B-AD5E-809C56D464C4}" srcOrd="0" destOrd="0" presId="urn:microsoft.com/office/officeart/2005/8/layout/default"/>
    <dgm:cxn modelId="{CDFA4200-DA49-4F3C-AD8F-A91371856BBC}" type="presOf" srcId="{4873D7F8-E1C6-4DE3-BF22-2B69E5ED6317}" destId="{FC590E3E-7916-4726-9146-AA6AB078B522}" srcOrd="0" destOrd="0" presId="urn:microsoft.com/office/officeart/2005/8/layout/default"/>
    <dgm:cxn modelId="{D3238EF6-A15D-471D-89C6-230CF7F88452}" srcId="{C87B5221-B58C-42C0-B2E1-9374A57F348B}" destId="{A7028824-81EC-4729-BC20-40AF5AB415EA}" srcOrd="3" destOrd="0" parTransId="{C84E43BA-3B5C-4407-996B-BE205A51C464}" sibTransId="{82B6D9D1-C6E4-4E97-A6E5-AA1A7C0F0416}"/>
    <dgm:cxn modelId="{5B9A05D9-04C5-47BC-BBDB-B4D8DF14251B}" type="presOf" srcId="{A7028824-81EC-4729-BC20-40AF5AB415EA}" destId="{1C9562B2-0BAD-40F6-973C-DCFFE6D8D9EB}" srcOrd="0" destOrd="0" presId="urn:microsoft.com/office/officeart/2005/8/layout/default"/>
    <dgm:cxn modelId="{F5C79D82-FE84-49B4-9FD6-D67A4855C565}" srcId="{C87B5221-B58C-42C0-B2E1-9374A57F348B}" destId="{4873D7F8-E1C6-4DE3-BF22-2B69E5ED6317}" srcOrd="0" destOrd="0" parTransId="{C2C23A22-C176-4312-BBB8-37A91D035BF8}" sibTransId="{52CC1579-1CDC-4F5F-9D47-189E42F46FDF}"/>
    <dgm:cxn modelId="{2E829861-BB02-425B-9CDF-888A75AAD6DE}" type="presOf" srcId="{C87B5221-B58C-42C0-B2E1-9374A57F348B}" destId="{3540AC53-EA11-455B-8D52-0F32944BE078}" srcOrd="0" destOrd="0" presId="urn:microsoft.com/office/officeart/2005/8/layout/default"/>
    <dgm:cxn modelId="{7EB90408-E4DE-49F2-8399-A02403EEE41D}" srcId="{C87B5221-B58C-42C0-B2E1-9374A57F348B}" destId="{61969C98-86F0-44DB-8DA9-629D9DDB6547}" srcOrd="1" destOrd="0" parTransId="{55CAC704-04C8-47BA-B606-079EA15AC08C}" sibTransId="{8E84C5D8-75C4-4C3C-B616-304081BFD299}"/>
    <dgm:cxn modelId="{EB706F0D-9C97-49B7-AA61-EA98794281E8}" type="presOf" srcId="{25C186C6-92EF-4557-B03D-789CF3EE91DC}" destId="{B9377189-3B21-4460-BAED-03D2A9B85A1A}" srcOrd="0" destOrd="0" presId="urn:microsoft.com/office/officeart/2005/8/layout/default"/>
    <dgm:cxn modelId="{ECCCA934-863C-413F-9732-CB47E4211399}" type="presParOf" srcId="{3540AC53-EA11-455B-8D52-0F32944BE078}" destId="{FC590E3E-7916-4726-9146-AA6AB078B522}" srcOrd="0" destOrd="0" presId="urn:microsoft.com/office/officeart/2005/8/layout/default"/>
    <dgm:cxn modelId="{30F97AED-4417-4733-8733-D42FA316B00A}" type="presParOf" srcId="{3540AC53-EA11-455B-8D52-0F32944BE078}" destId="{BA76EBD9-7419-41DE-A5B3-681A4E0CF354}" srcOrd="1" destOrd="0" presId="urn:microsoft.com/office/officeart/2005/8/layout/default"/>
    <dgm:cxn modelId="{F1EE2D73-AD9E-4E3F-A6BA-6EF68CB95F5B}" type="presParOf" srcId="{3540AC53-EA11-455B-8D52-0F32944BE078}" destId="{49BC4C03-49DB-4B6B-AD5E-809C56D464C4}" srcOrd="2" destOrd="0" presId="urn:microsoft.com/office/officeart/2005/8/layout/default"/>
    <dgm:cxn modelId="{FA4BCC39-6D7E-48F7-B5AE-7957A9BF8157}" type="presParOf" srcId="{3540AC53-EA11-455B-8D52-0F32944BE078}" destId="{B97272EB-D325-42EC-93DE-3EF2595E1832}" srcOrd="3" destOrd="0" presId="urn:microsoft.com/office/officeart/2005/8/layout/default"/>
    <dgm:cxn modelId="{D211DCE9-B14E-4901-AFBD-E20F89A3CC38}" type="presParOf" srcId="{3540AC53-EA11-455B-8D52-0F32944BE078}" destId="{B9377189-3B21-4460-BAED-03D2A9B85A1A}" srcOrd="4" destOrd="0" presId="urn:microsoft.com/office/officeart/2005/8/layout/default"/>
    <dgm:cxn modelId="{08530B15-A162-41B4-8AB0-F8DFA0AD5A3C}" type="presParOf" srcId="{3540AC53-EA11-455B-8D52-0F32944BE078}" destId="{E77419D1-D56D-4C5A-A069-4CCAD8362A9B}" srcOrd="5" destOrd="0" presId="urn:microsoft.com/office/officeart/2005/8/layout/default"/>
    <dgm:cxn modelId="{7720D5E3-C128-48C5-A2A7-42F56CA22BDC}" type="presParOf" srcId="{3540AC53-EA11-455B-8D52-0F32944BE078}" destId="{1C9562B2-0BAD-40F6-973C-DCFFE6D8D9EB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590E3E-7916-4726-9146-AA6AB078B522}">
      <dsp:nvSpPr>
        <dsp:cNvPr id="0" name=""/>
        <dsp:cNvSpPr/>
      </dsp:nvSpPr>
      <dsp:spPr>
        <a:xfrm>
          <a:off x="394580" y="582"/>
          <a:ext cx="2672208" cy="16033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/>
            <a:t>Black Thursday (1929)</a:t>
          </a:r>
          <a:endParaRPr lang="en-US" sz="3200" kern="1200" dirty="0"/>
        </a:p>
      </dsp:txBody>
      <dsp:txXfrm>
        <a:off x="394580" y="582"/>
        <a:ext cx="2672208" cy="1603325"/>
      </dsp:txXfrm>
    </dsp:sp>
    <dsp:sp modelId="{49BC4C03-49DB-4B6B-AD5E-809C56D464C4}">
      <dsp:nvSpPr>
        <dsp:cNvPr id="0" name=""/>
        <dsp:cNvSpPr/>
      </dsp:nvSpPr>
      <dsp:spPr>
        <a:xfrm>
          <a:off x="3334010" y="582"/>
          <a:ext cx="2672208" cy="16033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/>
            <a:t>Black Monday (1987)</a:t>
          </a:r>
          <a:endParaRPr lang="en-US" sz="3200" kern="1200" dirty="0"/>
        </a:p>
      </dsp:txBody>
      <dsp:txXfrm>
        <a:off x="3334010" y="582"/>
        <a:ext cx="2672208" cy="1603325"/>
      </dsp:txXfrm>
    </dsp:sp>
    <dsp:sp modelId="{B9377189-3B21-4460-BAED-03D2A9B85A1A}">
      <dsp:nvSpPr>
        <dsp:cNvPr id="0" name=""/>
        <dsp:cNvSpPr/>
      </dsp:nvSpPr>
      <dsp:spPr>
        <a:xfrm>
          <a:off x="394580" y="1871128"/>
          <a:ext cx="2672208" cy="16033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/>
            <a:t>Great Recession (2007 – 2009)</a:t>
          </a:r>
          <a:endParaRPr lang="en-US" sz="3200" kern="1200" dirty="0"/>
        </a:p>
      </dsp:txBody>
      <dsp:txXfrm>
        <a:off x="394580" y="1871128"/>
        <a:ext cx="2672208" cy="1603325"/>
      </dsp:txXfrm>
    </dsp:sp>
    <dsp:sp modelId="{1C9562B2-0BAD-40F6-973C-DCFFE6D8D9EB}">
      <dsp:nvSpPr>
        <dsp:cNvPr id="0" name=""/>
        <dsp:cNvSpPr/>
      </dsp:nvSpPr>
      <dsp:spPr>
        <a:xfrm>
          <a:off x="3334010" y="1871128"/>
          <a:ext cx="2672208" cy="16033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/>
            <a:t>COVID-19 Outbreak (2020)</a:t>
          </a:r>
          <a:endParaRPr lang="en-US" sz="3200" kern="1200" dirty="0"/>
        </a:p>
      </dsp:txBody>
      <dsp:txXfrm>
        <a:off x="3334010" y="1871128"/>
        <a:ext cx="2672208" cy="16033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CTIS 186 PowerPoint Midterm Exam (Spring 2022 - 2023)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573347-183F-4287-AE91-6E806C7B4576}" type="datetimeFigureOut">
              <a:rPr lang="en-US" smtClean="0"/>
              <a:t>4/17/2023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I am done!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CDA8DE-8C6C-4A14-B3F5-2C10D6FCFB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692963"/>
      </p:ext>
    </p:extLst>
  </p:cSld>
  <p:clrMap bg1="lt1" tx1="dk1" bg2="lt2" tx2="dk2" accent1="accent1" accent2="accent2" accent3="accent3" accent4="accent4" accent5="accent5" accent6="accent6" hlink="hlink" folHlink="folHlink"/>
  <p:hf sldNum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CTIS 186 PowerPoint Midterm Exam (Spring 2022 - 2023)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ACA6E9-4C2A-46F2-9278-77091A1F3033}" type="datetimeFigureOut">
              <a:rPr lang="en-US" smtClean="0"/>
              <a:t>4/17/2023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I am done!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BAE8E7-73B5-4813-A956-E38033869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128491"/>
      </p:ext>
    </p:extLst>
  </p:cSld>
  <p:clrMap bg1="lt1" tx1="dk1" bg2="lt2" tx2="dk2" accent1="accent1" accent2="accent2" accent3="accent3" accent4="accent4" accent5="accent5" accent6="accent6" hlink="hlink" folHlink="folHlink"/>
  <p:hf sldNum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 am done!</a:t>
            </a:r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smtClean="0"/>
              <a:t>CTIS 186 PowerPoint Midterm Exam (Spring 2022 - 2023)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0052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Don’t forget to mention that the business volume of stock markets worldwide rose to around 95 trillion USD by the end of 2020.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 am done!</a:t>
            </a:r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smtClean="0"/>
              <a:t>CTIS 186 PowerPoint Midterm Exam (Spring 2022 - 2023)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588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 am done!</a:t>
            </a:r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smtClean="0"/>
              <a:t>CTIS 186 PowerPoint Midterm Exam (Spring 2022 - 2023)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4757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 am done!</a:t>
            </a:r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smtClean="0"/>
              <a:t>CTIS 186 PowerPoint Midterm Exam (Spring 2022 - 2023)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6388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 am done!</a:t>
            </a:r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smtClean="0"/>
              <a:t>CTIS 186 PowerPoint Midterm Exam (Spring 2022 - 2023)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3181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 am done!</a:t>
            </a:r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smtClean="0"/>
              <a:t>CTIS 186 PowerPoint Midterm Exam (Spring 2022 - 2023)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4006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 am done!</a:t>
            </a:r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smtClean="0"/>
              <a:t>CTIS 186 PowerPoint Midterm Exam (Spring 2022 - 2023)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348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4/17/2023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4/17/2023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4/17/2023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4/17/2023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4/17/2023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4/17/2023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4/17/2023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4/17/2023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4/17/2023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4/17/2023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4/17/2023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37791C2-8717-42E8-87E4-6A314B186159}" type="datetimeFigureOut">
              <a:rPr lang="en-US" smtClean="0"/>
              <a:t>4/17/2023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14400"/>
          </a:xfrm>
        </p:spPr>
        <p:txBody>
          <a:bodyPr>
            <a:normAutofit/>
          </a:bodyPr>
          <a:lstStyle/>
          <a:p>
            <a:pPr algn="r"/>
            <a:r>
              <a:rPr lang="tr-TR" sz="28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Jamel Ben Chafra</a:t>
            </a:r>
            <a:endParaRPr lang="en-US" sz="28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67000"/>
            <a:ext cx="7772400" cy="933450"/>
          </a:xfrm>
        </p:spPr>
        <p:txBody>
          <a:bodyPr/>
          <a:lstStyle/>
          <a:p>
            <a:r>
              <a:rPr lang="tr-TR" b="1" dirty="0" smtClean="0"/>
              <a:t>Stock Market</a:t>
            </a:r>
            <a:endParaRPr lang="en-US" b="1" dirty="0"/>
          </a:p>
        </p:txBody>
      </p:sp>
      <p:pic>
        <p:nvPicPr>
          <p:cNvPr id="1026" name="Picture 2" descr="D:\CTIS 186\Jamel\Exams\Spring 2022 - 2023\Picture 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0098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sz="3600" dirty="0" smtClean="0"/>
              <a:t>What is Stock Market?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800" dirty="0" smtClean="0"/>
              <a:t>Place where shares of public listed companies are traded.</a:t>
            </a:r>
          </a:p>
          <a:p>
            <a:pPr algn="just"/>
            <a:r>
              <a:rPr lang="tr-TR" sz="2800" dirty="0" smtClean="0"/>
              <a:t>Aggregation of buyers and sellers of stocks.</a:t>
            </a:r>
          </a:p>
          <a:p>
            <a:pPr algn="just"/>
            <a:r>
              <a:rPr lang="tr-TR" sz="2800" dirty="0" smtClean="0"/>
              <a:t>Represent ownership claims of businesses.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52836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sz="2800" dirty="0" smtClean="0"/>
              <a:t>Turkish Stock Market Yearly Closing Index Statistics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744949759"/>
              </p:ext>
            </p:extLst>
          </p:nvPr>
        </p:nvGraphicFramePr>
        <p:xfrm>
          <a:off x="1143000" y="731838"/>
          <a:ext cx="6400800" cy="3708400"/>
        </p:xfrm>
        <a:graphic>
          <a:graphicData uri="http://schemas.openxmlformats.org/drawingml/2006/table">
            <a:tbl>
              <a:tblPr firstRow="1" bandRow="1">
                <a:tableStyleId>{D03447BB-5D67-496B-8E87-E561075AD55C}</a:tableStyleId>
              </a:tblPr>
              <a:tblGrid>
                <a:gridCol w="3200400"/>
                <a:gridCol w="3200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Year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Closing Index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801.910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717.270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781.387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1,153.330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888.308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1,136.840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1,476.720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1,857.650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5,509.160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0287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sz="4000" dirty="0" smtClean="0"/>
              <a:t>Stock Market Crashes</a:t>
            </a:r>
            <a:endParaRPr lang="en-US" sz="40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593404212"/>
              </p:ext>
            </p:extLst>
          </p:nvPr>
        </p:nvGraphicFramePr>
        <p:xfrm>
          <a:off x="1143000" y="731838"/>
          <a:ext cx="6400800" cy="34750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59012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dirty="0" smtClean="0">
                <a:solidFill>
                  <a:srgbClr val="00B050"/>
                </a:solidFill>
              </a:rPr>
              <a:t>Factors affecting Stock Prices</a:t>
            </a:r>
            <a:endParaRPr lang="en-US" sz="3200" dirty="0">
              <a:solidFill>
                <a:srgbClr val="00B050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371600" y="2961736"/>
            <a:ext cx="6400800" cy="914400"/>
            <a:chOff x="1371600" y="2961736"/>
            <a:chExt cx="6400800" cy="914400"/>
          </a:xfrm>
        </p:grpSpPr>
        <p:sp>
          <p:nvSpPr>
            <p:cNvPr id="3" name="Folded Corner 2"/>
            <p:cNvSpPr/>
            <p:nvPr/>
          </p:nvSpPr>
          <p:spPr>
            <a:xfrm>
              <a:off x="1371600" y="2971800"/>
              <a:ext cx="1447800" cy="904336"/>
            </a:xfrm>
            <a:prstGeom prst="foldedCorne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Supply / Demand Imbalances</a:t>
              </a:r>
              <a:endParaRPr lang="en-US" dirty="0"/>
            </a:p>
          </p:txBody>
        </p:sp>
        <p:sp>
          <p:nvSpPr>
            <p:cNvPr id="4" name="Folded Corner 3"/>
            <p:cNvSpPr/>
            <p:nvPr/>
          </p:nvSpPr>
          <p:spPr>
            <a:xfrm>
              <a:off x="3848100" y="2961736"/>
              <a:ext cx="1447800" cy="914400"/>
            </a:xfrm>
            <a:prstGeom prst="foldedCorne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Interest Rate Fluctuations</a:t>
              </a:r>
              <a:endParaRPr lang="en-US" dirty="0"/>
            </a:p>
          </p:txBody>
        </p:sp>
        <p:sp>
          <p:nvSpPr>
            <p:cNvPr id="5" name="Folded Corner 4"/>
            <p:cNvSpPr/>
            <p:nvPr/>
          </p:nvSpPr>
          <p:spPr>
            <a:xfrm>
              <a:off x="6553200" y="2971800"/>
              <a:ext cx="1219200" cy="904336"/>
            </a:xfrm>
            <a:prstGeom prst="foldedCorne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Company-specific Factors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169960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dirty="0" smtClean="0">
                <a:solidFill>
                  <a:srgbClr val="00B050"/>
                </a:solidFill>
              </a:rPr>
              <a:t>Factors affecting Stock Prices</a:t>
            </a:r>
            <a:endParaRPr lang="en-US" sz="3200" dirty="0">
              <a:solidFill>
                <a:srgbClr val="00B050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371600" y="2057400"/>
            <a:ext cx="6400800" cy="1818736"/>
            <a:chOff x="1371600" y="2057400"/>
            <a:chExt cx="6400800" cy="1818736"/>
          </a:xfrm>
        </p:grpSpPr>
        <p:sp>
          <p:nvSpPr>
            <p:cNvPr id="3" name="Folded Corner 2"/>
            <p:cNvSpPr/>
            <p:nvPr/>
          </p:nvSpPr>
          <p:spPr>
            <a:xfrm>
              <a:off x="1371600" y="2971800"/>
              <a:ext cx="1447800" cy="904336"/>
            </a:xfrm>
            <a:prstGeom prst="foldedCorne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Supply / Demand Imbalances</a:t>
              </a:r>
              <a:endParaRPr lang="en-US" dirty="0"/>
            </a:p>
          </p:txBody>
        </p:sp>
        <p:sp>
          <p:nvSpPr>
            <p:cNvPr id="4" name="Folded Corner 3"/>
            <p:cNvSpPr/>
            <p:nvPr/>
          </p:nvSpPr>
          <p:spPr>
            <a:xfrm>
              <a:off x="3848100" y="2961736"/>
              <a:ext cx="1447800" cy="914400"/>
            </a:xfrm>
            <a:prstGeom prst="foldedCorne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Interest Rate Fluctuations</a:t>
              </a:r>
              <a:endParaRPr lang="en-US" dirty="0"/>
            </a:p>
          </p:txBody>
        </p:sp>
        <p:sp>
          <p:nvSpPr>
            <p:cNvPr id="5" name="Folded Corner 4"/>
            <p:cNvSpPr/>
            <p:nvPr/>
          </p:nvSpPr>
          <p:spPr>
            <a:xfrm>
              <a:off x="6553200" y="2971800"/>
              <a:ext cx="1219200" cy="904336"/>
            </a:xfrm>
            <a:prstGeom prst="foldedCorne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Company-specific Factors</a:t>
              </a:r>
              <a:endParaRPr lang="en-US" dirty="0"/>
            </a:p>
          </p:txBody>
        </p:sp>
        <p:sp>
          <p:nvSpPr>
            <p:cNvPr id="7" name="Folded Corner 6"/>
            <p:cNvSpPr/>
            <p:nvPr/>
          </p:nvSpPr>
          <p:spPr>
            <a:xfrm>
              <a:off x="3848100" y="2057400"/>
              <a:ext cx="1447800" cy="646980"/>
            </a:xfrm>
            <a:prstGeom prst="foldedCorne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Investor Sentiment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637237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loud Callout 2"/>
          <p:cNvSpPr/>
          <p:nvPr/>
        </p:nvSpPr>
        <p:spPr>
          <a:xfrm>
            <a:off x="3656856" y="2514600"/>
            <a:ext cx="1830179" cy="1828800"/>
          </a:xfrm>
          <a:custGeom>
            <a:avLst/>
            <a:gdLst/>
            <a:ahLst/>
            <a:cxnLst/>
            <a:rect l="l" t="t" r="r" b="b"/>
            <a:pathLst>
              <a:path w="1830179" h="1844675">
                <a:moveTo>
                  <a:pt x="504068" y="1828800"/>
                </a:moveTo>
                <a:lnTo>
                  <a:pt x="589812" y="1828800"/>
                </a:lnTo>
                <a:cubicBezTo>
                  <a:pt x="578978" y="1833796"/>
                  <a:pt x="566907" y="1836456"/>
                  <a:pt x="554214" y="1836456"/>
                </a:cubicBezTo>
                <a:lnTo>
                  <a:pt x="554065" y="1836426"/>
                </a:lnTo>
                <a:cubicBezTo>
                  <a:pt x="549226" y="1842681"/>
                  <a:pt x="541921" y="1844675"/>
                  <a:pt x="534150" y="1844675"/>
                </a:cubicBezTo>
                <a:cubicBezTo>
                  <a:pt x="521261" y="1844675"/>
                  <a:pt x="509653" y="1839189"/>
                  <a:pt x="504068" y="1828800"/>
                </a:cubicBezTo>
                <a:close/>
                <a:moveTo>
                  <a:pt x="1829544" y="794410"/>
                </a:moveTo>
                <a:lnTo>
                  <a:pt x="1829544" y="1828800"/>
                </a:lnTo>
                <a:lnTo>
                  <a:pt x="589812" y="1828800"/>
                </a:lnTo>
                <a:cubicBezTo>
                  <a:pt x="621231" y="1815256"/>
                  <a:pt x="643114" y="1783962"/>
                  <a:pt x="643114" y="1747556"/>
                </a:cubicBezTo>
                <a:cubicBezTo>
                  <a:pt x="643114" y="1744290"/>
                  <a:pt x="642938" y="1741065"/>
                  <a:pt x="641193" y="1738041"/>
                </a:cubicBezTo>
                <a:cubicBezTo>
                  <a:pt x="698031" y="1724604"/>
                  <a:pt x="739276" y="1673024"/>
                  <a:pt x="739276" y="1611811"/>
                </a:cubicBezTo>
                <a:cubicBezTo>
                  <a:pt x="739276" y="1607857"/>
                  <a:pt x="739104" y="1603942"/>
                  <a:pt x="737342" y="1600200"/>
                </a:cubicBezTo>
                <a:lnTo>
                  <a:pt x="887020" y="1600200"/>
                </a:lnTo>
                <a:cubicBezTo>
                  <a:pt x="918674" y="1607690"/>
                  <a:pt x="951687" y="1607942"/>
                  <a:pt x="984342" y="1600200"/>
                </a:cubicBezTo>
                <a:lnTo>
                  <a:pt x="1600944" y="1600200"/>
                </a:lnTo>
                <a:lnTo>
                  <a:pt x="1600944" y="1114403"/>
                </a:lnTo>
                <a:cubicBezTo>
                  <a:pt x="1708642" y="1089105"/>
                  <a:pt x="1794797" y="991754"/>
                  <a:pt x="1821755" y="863886"/>
                </a:cubicBezTo>
                <a:cubicBezTo>
                  <a:pt x="1826595" y="840928"/>
                  <a:pt x="1829377" y="817657"/>
                  <a:pt x="1829544" y="794410"/>
                </a:cubicBezTo>
                <a:close/>
                <a:moveTo>
                  <a:pt x="1829544" y="777138"/>
                </a:moveTo>
                <a:cubicBezTo>
                  <a:pt x="1830427" y="782891"/>
                  <a:pt x="1830356" y="788660"/>
                  <a:pt x="1829544" y="794410"/>
                </a:cubicBezTo>
                <a:close/>
                <a:moveTo>
                  <a:pt x="744" y="739600"/>
                </a:moveTo>
                <a:cubicBezTo>
                  <a:pt x="-5628" y="823270"/>
                  <a:pt x="29289" y="903754"/>
                  <a:pt x="90194" y="946452"/>
                </a:cubicBezTo>
                <a:cubicBezTo>
                  <a:pt x="45617" y="1002977"/>
                  <a:pt x="29488" y="1083210"/>
                  <a:pt x="47734" y="1157552"/>
                </a:cubicBezTo>
                <a:cubicBezTo>
                  <a:pt x="71318" y="1253760"/>
                  <a:pt x="146486" y="1317852"/>
                  <a:pt x="229344" y="1312705"/>
                </a:cubicBezTo>
                <a:lnTo>
                  <a:pt x="229344" y="1600200"/>
                </a:lnTo>
                <a:lnTo>
                  <a:pt x="475313" y="1600200"/>
                </a:lnTo>
                <a:lnTo>
                  <a:pt x="472576" y="1611811"/>
                </a:lnTo>
                <a:cubicBezTo>
                  <a:pt x="472576" y="1638108"/>
                  <a:pt x="480188" y="1662626"/>
                  <a:pt x="495372" y="1681985"/>
                </a:cubicBezTo>
                <a:cubicBezTo>
                  <a:pt x="476714" y="1697666"/>
                  <a:pt x="465314" y="1721280"/>
                  <a:pt x="465314" y="1747556"/>
                </a:cubicBezTo>
                <a:cubicBezTo>
                  <a:pt x="465314" y="1773636"/>
                  <a:pt x="476544" y="1797093"/>
                  <a:pt x="494918" y="1812822"/>
                </a:cubicBezTo>
                <a:cubicBezTo>
                  <a:pt x="495841" y="1819422"/>
                  <a:pt x="498489" y="1825298"/>
                  <a:pt x="504068" y="1828800"/>
                </a:cubicBezTo>
                <a:lnTo>
                  <a:pt x="744" y="1828800"/>
                </a:lnTo>
                <a:close/>
                <a:moveTo>
                  <a:pt x="744" y="729023"/>
                </a:moveTo>
                <a:lnTo>
                  <a:pt x="744" y="739600"/>
                </a:lnTo>
                <a:cubicBezTo>
                  <a:pt x="-59" y="736317"/>
                  <a:pt x="206" y="733095"/>
                  <a:pt x="532" y="729869"/>
                </a:cubicBezTo>
                <a:close/>
                <a:moveTo>
                  <a:pt x="263831" y="228600"/>
                </a:moveTo>
                <a:lnTo>
                  <a:pt x="1600944" y="228600"/>
                </a:lnTo>
                <a:lnTo>
                  <a:pt x="1600944" y="1114403"/>
                </a:lnTo>
                <a:cubicBezTo>
                  <a:pt x="1595557" y="1116662"/>
                  <a:pt x="1589895" y="1117834"/>
                  <a:pt x="1584180" y="1118807"/>
                </a:cubicBezTo>
                <a:cubicBezTo>
                  <a:pt x="1583630" y="1202780"/>
                  <a:pt x="1552599" y="1282420"/>
                  <a:pt x="1499132" y="1337241"/>
                </a:cubicBezTo>
                <a:cubicBezTo>
                  <a:pt x="1417895" y="1420548"/>
                  <a:pt x="1300547" y="1431253"/>
                  <a:pt x="1209572" y="1363689"/>
                </a:cubicBezTo>
                <a:cubicBezTo>
                  <a:pt x="1180151" y="1479741"/>
                  <a:pt x="1101368" y="1568456"/>
                  <a:pt x="1002647" y="1596718"/>
                </a:cubicBezTo>
                <a:lnTo>
                  <a:pt x="984342" y="1600200"/>
                </a:lnTo>
                <a:lnTo>
                  <a:pt x="887020" y="1600200"/>
                </a:lnTo>
                <a:cubicBezTo>
                  <a:pt x="811475" y="1585293"/>
                  <a:pt x="742735" y="1533674"/>
                  <a:pt x="698398" y="1454478"/>
                </a:cubicBezTo>
                <a:lnTo>
                  <a:pt x="642540" y="1485853"/>
                </a:lnTo>
                <a:cubicBezTo>
                  <a:pt x="695029" y="1498930"/>
                  <a:pt x="733924" y="1544570"/>
                  <a:pt x="737342" y="1600200"/>
                </a:cubicBezTo>
                <a:lnTo>
                  <a:pt x="475313" y="1600200"/>
                </a:lnTo>
                <a:cubicBezTo>
                  <a:pt x="476389" y="1562568"/>
                  <a:pt x="495264" y="1529696"/>
                  <a:pt x="524233" y="1509023"/>
                </a:cubicBezTo>
                <a:cubicBezTo>
                  <a:pt x="413183" y="1507797"/>
                  <a:pt x="305844" y="1437764"/>
                  <a:pt x="246447" y="1313942"/>
                </a:cubicBezTo>
                <a:lnTo>
                  <a:pt x="229344" y="1312705"/>
                </a:lnTo>
                <a:lnTo>
                  <a:pt x="229344" y="271153"/>
                </a:lnTo>
                <a:cubicBezTo>
                  <a:pt x="231595" y="265417"/>
                  <a:pt x="235128" y="260578"/>
                  <a:pt x="238784" y="255847"/>
                </a:cubicBezTo>
                <a:close/>
                <a:moveTo>
                  <a:pt x="744" y="0"/>
                </a:moveTo>
                <a:lnTo>
                  <a:pt x="1829544" y="0"/>
                </a:lnTo>
                <a:lnTo>
                  <a:pt x="1829544" y="777138"/>
                </a:lnTo>
                <a:cubicBezTo>
                  <a:pt x="1829731" y="703888"/>
                  <a:pt x="1809302" y="631977"/>
                  <a:pt x="1771039" y="572664"/>
                </a:cubicBezTo>
                <a:cubicBezTo>
                  <a:pt x="1792756" y="512323"/>
                  <a:pt x="1795212" y="444574"/>
                  <a:pt x="1777982" y="382196"/>
                </a:cubicBezTo>
                <a:cubicBezTo>
                  <a:pt x="1754275" y="296259"/>
                  <a:pt x="1696025" y="230325"/>
                  <a:pt x="1622873" y="206544"/>
                </a:cubicBezTo>
                <a:cubicBezTo>
                  <a:pt x="1610681" y="125942"/>
                  <a:pt x="1565299" y="58007"/>
                  <a:pt x="1502011" y="25559"/>
                </a:cubicBezTo>
                <a:cubicBezTo>
                  <a:pt x="1481247" y="14909"/>
                  <a:pt x="1459625" y="8605"/>
                  <a:pt x="1437958" y="6421"/>
                </a:cubicBezTo>
                <a:cubicBezTo>
                  <a:pt x="1372958" y="-132"/>
                  <a:pt x="1307553" y="30393"/>
                  <a:pt x="1263674" y="91901"/>
                </a:cubicBezTo>
                <a:cubicBezTo>
                  <a:pt x="1223119" y="28522"/>
                  <a:pt x="1156994" y="-3778"/>
                  <a:pt x="1090785" y="7408"/>
                </a:cubicBezTo>
                <a:cubicBezTo>
                  <a:pt x="1030630" y="17558"/>
                  <a:pt x="978517" y="62341"/>
                  <a:pt x="951382" y="127127"/>
                </a:cubicBezTo>
                <a:cubicBezTo>
                  <a:pt x="843770" y="815"/>
                  <a:pt x="664446" y="33671"/>
                  <a:pt x="593623" y="192691"/>
                </a:cubicBezTo>
                <a:cubicBezTo>
                  <a:pt x="487416" y="118611"/>
                  <a:pt x="354681" y="134337"/>
                  <a:pt x="263831" y="228600"/>
                </a:cubicBezTo>
                <a:lnTo>
                  <a:pt x="229344" y="228600"/>
                </a:lnTo>
                <a:lnTo>
                  <a:pt x="229344" y="271153"/>
                </a:lnTo>
                <a:cubicBezTo>
                  <a:pt x="177886" y="343301"/>
                  <a:pt x="155099" y="438168"/>
                  <a:pt x="165844" y="532289"/>
                </a:cubicBezTo>
                <a:cubicBezTo>
                  <a:pt x="165336" y="533993"/>
                  <a:pt x="164786" y="535660"/>
                  <a:pt x="164278" y="537364"/>
                </a:cubicBezTo>
                <a:cubicBezTo>
                  <a:pt x="79089" y="547854"/>
                  <a:pt x="11244" y="627371"/>
                  <a:pt x="744" y="729023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r-TR" sz="2400" b="1" dirty="0" smtClean="0">
                <a:solidFill>
                  <a:srgbClr val="00B050"/>
                </a:solidFill>
                <a:latin typeface="Algerian" panose="04020705040A02060702" pitchFamily="82" charset="0"/>
              </a:rPr>
              <a:t>Invest, invest and invest!</a:t>
            </a:r>
            <a:endParaRPr lang="en-US" sz="2400" b="1" dirty="0">
              <a:solidFill>
                <a:srgbClr val="00B050"/>
              </a:solidFill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0312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250</TotalTime>
  <Words>250</Words>
  <Application>Microsoft Office PowerPoint</Application>
  <PresentationFormat>On-screen Show (4:3)</PresentationFormat>
  <Paragraphs>57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Slipstream</vt:lpstr>
      <vt:lpstr>Stock Market</vt:lpstr>
      <vt:lpstr>What is Stock Market?</vt:lpstr>
      <vt:lpstr>Turkish Stock Market Yearly Closing Index Statistics</vt:lpstr>
      <vt:lpstr>Stock Market Crashes</vt:lpstr>
      <vt:lpstr>Factors affecting Stock Prices</vt:lpstr>
      <vt:lpstr>Factors affecting Stock Prices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Corona Virus</dc:title>
  <dc:creator>Windows User</dc:creator>
  <cp:lastModifiedBy>Windows User</cp:lastModifiedBy>
  <cp:revision>24</cp:revision>
  <dcterms:created xsi:type="dcterms:W3CDTF">2021-02-02T11:36:17Z</dcterms:created>
  <dcterms:modified xsi:type="dcterms:W3CDTF">2023-04-17T11:50:26Z</dcterms:modified>
</cp:coreProperties>
</file>